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4" r:id="rId3"/>
    <p:sldId id="256" r:id="rId4"/>
    <p:sldId id="258" r:id="rId5"/>
    <p:sldId id="257" r:id="rId6"/>
    <p:sldId id="261" r:id="rId7"/>
    <p:sldId id="262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D6F8D-36F8-4B2E-A60D-FB88F309C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6E91C1-2AF9-44E1-A952-F5BAEF4B3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1DEB36-5055-4375-A249-A2F3A481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41862-1C2B-40F7-A8D0-A3B322A9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4CF12F-E926-4D31-B01B-7C213BB6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15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98ADE-23DB-4050-8499-79627F69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162F66-6E47-4117-BD17-4119DEFE6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5F5FD1-5E40-41E8-95C5-243F99EC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C981FC-99DC-4C46-A3C9-56A679A5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5D093B-E131-45FB-B378-A3707DD4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A962CA-B5F6-452E-8413-8C30C3FBEB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99868A-F2C0-4C63-A8C8-59EB081DC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E5D155-28F2-430D-B1CE-CF9DB616E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673B3-E4AD-43E3-BBB0-843D1A9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5D0247-6248-417F-9C17-A01060C7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9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CBB6C-804C-4A8B-B18F-4C1A7A11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B7CAA-171E-4721-9ECA-6FF97E94F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9D3F8D-14D2-4585-91B9-FCD41A6E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996C4A-7081-43CD-B931-2E550062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329A7F-CE23-4B14-8D80-9712FF83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46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2A4BE-D8C3-445C-9C23-47FFC0856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D6A53B-8479-4E97-B3BC-ED926AF6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A18DF8-22C9-4DFA-9155-534DABCC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EC95F5-16FF-4788-9106-868BC7A0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C6EA2E-49FB-46BE-AC45-10F14C71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72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13AF0-2225-498C-B07F-548CF3B8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B186E4-C273-41FE-9FDB-E4896AC09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8F4725-B6EF-48F5-A224-487E7713A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7F955E-66D1-41F4-9B2A-4CF4DB81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782D1F-DC60-4881-8F54-B280C26E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0CAF7B-288D-4E86-9DEA-86FEE32A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90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A1DBE-AE55-4E15-B7EC-902963BD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6A8D5C-C413-42FF-A4F7-432AEC670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1657BE-E510-437C-9386-500C2DCDE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676288-DBAB-4FBE-94D4-A44BACEED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5C4854-F2B2-4393-9989-C9E2FFA8B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E8810B-F7C7-4B67-B463-2877FB59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957565-7BD5-4970-BE41-5ED3BEB0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EC942B-19FA-4592-BC7E-AC9B3B85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3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D4748-AA08-46CA-825F-D301D63C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7C893B-DF5D-48E9-A738-9BEF0F9F6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40821-C60A-4CCE-8DB2-BDAA1D4F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B5DAC7-6D96-44FA-A032-4850D091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41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59C7E7-6EA1-4025-AADA-AE9D967A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9C47EB-003B-4352-8649-4DBA04ECE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845-0952-409A-AC7A-D664EB30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64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BFD4F-CBC2-4373-811D-1487843A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C4003C-853B-4BEF-B6D1-FF37DD290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A89BA5-95DC-4DC9-A22B-816D3CB5D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ED90AF-D044-4C85-9A23-3DEA3B76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7B1DC5-952B-4CBE-BB0B-88553D0F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A81EB7-D744-49DF-8921-CAD2E3F0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0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AB435-4C50-49D3-B350-3E8C56ED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641A5F-C402-497A-BA3B-D85D5B736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A20BCE-BC89-4044-94BB-1CE07C7CD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37774F-7DC8-41AE-A38A-F46EDB0A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A41AB3-2D13-4C63-9A9D-C3B5507F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19FE30-6D6D-4ADA-914F-93C5A1DF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7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88783E-4C39-42F4-B099-17933A3D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87B91A-3840-4DCF-8724-92DC90377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C0BD20-7F64-4FCE-8089-2652D9FBB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D602-4743-4F08-A2B9-9DAB610559D2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A2D62E-FF72-4693-94A7-A2F133215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E8AACF-C903-419D-A713-86D48D19E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B3206-6A7F-4504-A69A-1878DCC044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00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image" Target="../media/image1.jfif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51093E6-1E0F-4065-9746-D7F640CAA6EE}"/>
              </a:ext>
            </a:extLst>
          </p:cNvPr>
          <p:cNvSpPr/>
          <p:nvPr/>
        </p:nvSpPr>
        <p:spPr>
          <a:xfrm>
            <a:off x="0" y="0"/>
            <a:ext cx="12192000" cy="1802167"/>
          </a:xfrm>
          <a:prstGeom prst="rect">
            <a:avLst/>
          </a:prstGeom>
          <a:solidFill>
            <a:srgbClr val="3E1B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775261-6E0D-4756-B252-EFFDF934F22A}"/>
              </a:ext>
            </a:extLst>
          </p:cNvPr>
          <p:cNvSpPr/>
          <p:nvPr/>
        </p:nvSpPr>
        <p:spPr>
          <a:xfrm>
            <a:off x="0" y="5055833"/>
            <a:ext cx="12192000" cy="1802167"/>
          </a:xfrm>
          <a:prstGeom prst="rect">
            <a:avLst/>
          </a:prstGeom>
          <a:solidFill>
            <a:srgbClr val="3E1B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9E1CC5-A5F9-41A3-857C-6A29A31DB4A8}"/>
              </a:ext>
            </a:extLst>
          </p:cNvPr>
          <p:cNvSpPr txBox="1"/>
          <p:nvPr/>
        </p:nvSpPr>
        <p:spPr>
          <a:xfrm>
            <a:off x="0" y="18097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C000"/>
                </a:solidFill>
              </a:rPr>
              <a:t>Forever number 24</a:t>
            </a:r>
            <a:endParaRPr lang="zh-CN" altLang="en-US" sz="5400" b="1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93EE3D-0826-4C38-A844-2758D3E21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99" y="1802167"/>
            <a:ext cx="6905625" cy="32536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C51931D-8C7A-4B8B-8CFF-3D9068990CF7}"/>
              </a:ext>
            </a:extLst>
          </p:cNvPr>
          <p:cNvSpPr txBox="1"/>
          <p:nvPr/>
        </p:nvSpPr>
        <p:spPr>
          <a:xfrm>
            <a:off x="195262" y="2228671"/>
            <a:ext cx="21621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b="1" dirty="0">
                <a:solidFill>
                  <a:srgbClr val="FFC000"/>
                </a:solidFill>
              </a:rPr>
              <a:t>8</a:t>
            </a:r>
            <a:endParaRPr lang="zh-CN" altLang="en-US" sz="15000" b="1" dirty="0">
              <a:solidFill>
                <a:srgbClr val="FFC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408293-19CD-477D-97EB-24866D9977BC}"/>
              </a:ext>
            </a:extLst>
          </p:cNvPr>
          <p:cNvSpPr txBox="1"/>
          <p:nvPr/>
        </p:nvSpPr>
        <p:spPr>
          <a:xfrm>
            <a:off x="9505949" y="2143125"/>
            <a:ext cx="26384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0" b="1" dirty="0">
                <a:solidFill>
                  <a:srgbClr val="FFC000"/>
                </a:solidFill>
              </a:rPr>
              <a:t>24</a:t>
            </a:r>
            <a:endParaRPr lang="zh-CN" altLang="en-US" sz="15000" b="1" dirty="0">
              <a:solidFill>
                <a:srgbClr val="FFC000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EC3FEB4-B674-4D9E-9F1F-D97DE8A4149E}"/>
              </a:ext>
            </a:extLst>
          </p:cNvPr>
          <p:cNvSpPr/>
          <p:nvPr/>
        </p:nvSpPr>
        <p:spPr>
          <a:xfrm>
            <a:off x="234890" y="5397114"/>
            <a:ext cx="1145219" cy="111960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7DF33BB-6CD4-480E-87D4-BD6B635748CB}"/>
              </a:ext>
            </a:extLst>
          </p:cNvPr>
          <p:cNvSpPr/>
          <p:nvPr/>
        </p:nvSpPr>
        <p:spPr>
          <a:xfrm>
            <a:off x="6768667" y="5457184"/>
            <a:ext cx="1145219" cy="1119604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F3BACB6-BD7C-4446-AA0C-8C2FEC6B715E}"/>
              </a:ext>
            </a:extLst>
          </p:cNvPr>
          <p:cNvSpPr/>
          <p:nvPr/>
        </p:nvSpPr>
        <p:spPr>
          <a:xfrm>
            <a:off x="8446844" y="5424922"/>
            <a:ext cx="1145219" cy="1119604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9BE34A1-1B5E-40D4-B549-22CA995573D7}"/>
              </a:ext>
            </a:extLst>
          </p:cNvPr>
          <p:cNvSpPr/>
          <p:nvPr/>
        </p:nvSpPr>
        <p:spPr>
          <a:xfrm>
            <a:off x="10252551" y="5397114"/>
            <a:ext cx="1145219" cy="1119604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1A2F328-C4A2-4D77-97F7-1D4112CCEA94}"/>
              </a:ext>
            </a:extLst>
          </p:cNvPr>
          <p:cNvSpPr/>
          <p:nvPr/>
        </p:nvSpPr>
        <p:spPr>
          <a:xfrm>
            <a:off x="1675413" y="5435874"/>
            <a:ext cx="1145219" cy="1119604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D9B68ED-1A0A-48E1-9363-3EAE6490CF82}"/>
              </a:ext>
            </a:extLst>
          </p:cNvPr>
          <p:cNvSpPr/>
          <p:nvPr/>
        </p:nvSpPr>
        <p:spPr>
          <a:xfrm>
            <a:off x="3221018" y="5457184"/>
            <a:ext cx="1145219" cy="111960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AC879B0-3C87-45AB-9E40-DD814D9DDD2F}"/>
              </a:ext>
            </a:extLst>
          </p:cNvPr>
          <p:cNvSpPr/>
          <p:nvPr/>
        </p:nvSpPr>
        <p:spPr>
          <a:xfrm>
            <a:off x="4962960" y="5482338"/>
            <a:ext cx="1145219" cy="1119604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欧阳朵-失去才懂(纯音乐)">
            <a:hlinkClick r:id="" action="ppaction://media"/>
            <a:extLst>
              <a:ext uri="{FF2B5EF4-FFF2-40B4-BE49-F238E27FC236}">
                <a16:creationId xmlns:a16="http://schemas.microsoft.com/office/drawing/2014/main" id="{0F77D0BA-25A4-41D2-9DD2-E850CC0944E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32" end="3471.7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214380" y="57984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8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9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  <p:bldP spid="10" grpId="0"/>
      <p:bldP spid="2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F360C3-999B-4F7C-AC7C-3F01BE93A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11"/>
            <a:ext cx="12191999" cy="68630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F65237-B576-45AF-9AF8-FE081D46D34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3E1B59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143AC1D-F1AE-40DC-83F1-9561D1EF353D}"/>
              </a:ext>
            </a:extLst>
          </p:cNvPr>
          <p:cNvSpPr/>
          <p:nvPr/>
        </p:nvSpPr>
        <p:spPr>
          <a:xfrm>
            <a:off x="5181599" y="1008184"/>
            <a:ext cx="1535724" cy="147710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1B7CD2-A67E-4D48-A6FB-BDD07EA0D75D}"/>
              </a:ext>
            </a:extLst>
          </p:cNvPr>
          <p:cNvSpPr txBox="1"/>
          <p:nvPr/>
        </p:nvSpPr>
        <p:spPr>
          <a:xfrm>
            <a:off x="3985845" y="2960077"/>
            <a:ext cx="3927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FFC000"/>
                </a:solidFill>
              </a:rPr>
              <a:t>沙奎尔</a:t>
            </a:r>
            <a:r>
              <a:rPr lang="en-US" altLang="zh-CN" sz="4000" dirty="0">
                <a:solidFill>
                  <a:srgbClr val="FFC000"/>
                </a:solidFill>
              </a:rPr>
              <a:t>·</a:t>
            </a:r>
            <a:r>
              <a:rPr lang="zh-CN" altLang="en-US" sz="4000" dirty="0">
                <a:solidFill>
                  <a:srgbClr val="FFC000"/>
                </a:solidFill>
              </a:rPr>
              <a:t>奥尼尔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4B001B-1A2D-4756-9107-254D228842D6}"/>
              </a:ext>
            </a:extLst>
          </p:cNvPr>
          <p:cNvSpPr txBox="1"/>
          <p:nvPr/>
        </p:nvSpPr>
        <p:spPr>
          <a:xfrm>
            <a:off x="1717430" y="4142748"/>
            <a:ext cx="8757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科比作为这个时代甚至是</a:t>
            </a:r>
            <a:r>
              <a:rPr lang="en-US" altLang="zh-CN" sz="2400" dirty="0">
                <a:solidFill>
                  <a:schemeClr val="bg1"/>
                </a:solidFill>
              </a:rPr>
              <a:t>NBA</a:t>
            </a:r>
            <a:r>
              <a:rPr lang="zh-CN" altLang="en-US" sz="2400" dirty="0">
                <a:solidFill>
                  <a:schemeClr val="bg1"/>
                </a:solidFill>
              </a:rPr>
              <a:t>史上最伟大的球员之一，他的整个职业生涯都在不断地接受挑战和挑战自己，他曾经带领湖人队取得过巨大的成功，他个人的荣誉更是数不胜数，也许他也该休息下了，坐下来看看他所创造的一切。</a:t>
            </a:r>
          </a:p>
        </p:txBody>
      </p:sp>
    </p:spTree>
    <p:extLst>
      <p:ext uri="{BB962C8B-B14F-4D97-AF65-F5344CB8AC3E}">
        <p14:creationId xmlns:p14="http://schemas.microsoft.com/office/powerpoint/2010/main" val="36536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C3F95FB-F793-4761-9461-01A12996FF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9" b="30598"/>
          <a:stretch/>
        </p:blipFill>
        <p:spPr>
          <a:xfrm>
            <a:off x="0" y="0"/>
            <a:ext cx="12192000" cy="56153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E3D8BB-D48F-464C-9267-D7A272093DC0}"/>
              </a:ext>
            </a:extLst>
          </p:cNvPr>
          <p:cNvSpPr/>
          <p:nvPr/>
        </p:nvSpPr>
        <p:spPr>
          <a:xfrm>
            <a:off x="0" y="3305908"/>
            <a:ext cx="12192000" cy="35520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4004A2-C07F-408D-9925-70AE578EC888}"/>
              </a:ext>
            </a:extLst>
          </p:cNvPr>
          <p:cNvSpPr txBox="1"/>
          <p:nvPr/>
        </p:nvSpPr>
        <p:spPr>
          <a:xfrm>
            <a:off x="269631" y="3575538"/>
            <a:ext cx="11629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E1B59"/>
                </a:solidFill>
              </a:rPr>
              <a:t>像是一代人青春的终结</a:t>
            </a:r>
            <a:br>
              <a:rPr lang="zh-CN" altLang="en-US" b="1" dirty="0">
                <a:solidFill>
                  <a:srgbClr val="3E1B59"/>
                </a:solidFill>
              </a:rPr>
            </a:br>
            <a:br>
              <a:rPr lang="zh-CN" altLang="en-US" b="1" dirty="0">
                <a:solidFill>
                  <a:srgbClr val="3E1B59"/>
                </a:solidFill>
              </a:rPr>
            </a:br>
            <a:endParaRPr lang="zh-CN" altLang="en-US" b="1" dirty="0">
              <a:solidFill>
                <a:srgbClr val="3E1B59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394564-8895-47F3-9C35-DF118F494FAC}"/>
              </a:ext>
            </a:extLst>
          </p:cNvPr>
          <p:cNvSpPr txBox="1"/>
          <p:nvPr/>
        </p:nvSpPr>
        <p:spPr>
          <a:xfrm>
            <a:off x="1160585" y="4583832"/>
            <a:ext cx="9952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E1B59"/>
                </a:solidFill>
              </a:rPr>
              <a:t>今天，我们告别科比，像是在告别一个时代。告别曾经陪伴自己的青葱岁月，告别曾经那些懵懵懂懂的年少轻狂。也许信仰和情怀对于这个时代来说有些格格不入，但人生终须有些仪式感，去为自己的每一段路画上一个完美的句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62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EC979D-D474-47DD-8102-11605E698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2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6F9F66-04C0-47FF-ACBD-6F751A967E05}"/>
              </a:ext>
            </a:extLst>
          </p:cNvPr>
          <p:cNvSpPr txBox="1"/>
          <p:nvPr/>
        </p:nvSpPr>
        <p:spPr>
          <a:xfrm>
            <a:off x="586154" y="1652954"/>
            <a:ext cx="6213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FC000"/>
                </a:solidFill>
              </a:rPr>
              <a:t>forever number 24</a:t>
            </a:r>
            <a:endParaRPr lang="zh-CN" altLang="en-US" sz="5400" b="1" dirty="0">
              <a:solidFill>
                <a:srgbClr val="FFC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4FD097-99FC-45DC-8B9C-57D6F0DCF022}"/>
              </a:ext>
            </a:extLst>
          </p:cNvPr>
          <p:cNvSpPr txBox="1"/>
          <p:nvPr/>
        </p:nvSpPr>
        <p:spPr>
          <a:xfrm>
            <a:off x="1283207" y="2762894"/>
            <a:ext cx="433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C000"/>
                </a:solidFill>
              </a:rPr>
              <a:t>传奇，永不谢幕</a:t>
            </a:r>
          </a:p>
        </p:txBody>
      </p:sp>
    </p:spTree>
    <p:extLst>
      <p:ext uri="{BB962C8B-B14F-4D97-AF65-F5344CB8AC3E}">
        <p14:creationId xmlns:p14="http://schemas.microsoft.com/office/powerpoint/2010/main" val="97264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99CE31D-70E4-4A1D-BC3A-E9F97E956779}"/>
              </a:ext>
            </a:extLst>
          </p:cNvPr>
          <p:cNvSpPr txBox="1"/>
          <p:nvPr/>
        </p:nvSpPr>
        <p:spPr>
          <a:xfrm>
            <a:off x="7326923" y="973015"/>
            <a:ext cx="2051539" cy="209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88A4E4-E34F-4B0F-B279-B7D429CDC9F3}"/>
              </a:ext>
            </a:extLst>
          </p:cNvPr>
          <p:cNvSpPr/>
          <p:nvPr/>
        </p:nvSpPr>
        <p:spPr>
          <a:xfrm>
            <a:off x="0" y="0"/>
            <a:ext cx="7748954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963EEF-5005-4C01-8984-A528536A1795}"/>
              </a:ext>
            </a:extLst>
          </p:cNvPr>
          <p:cNvSpPr txBox="1"/>
          <p:nvPr/>
        </p:nvSpPr>
        <p:spPr>
          <a:xfrm>
            <a:off x="726831" y="820615"/>
            <a:ext cx="66000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C000"/>
                </a:solidFill>
              </a:rPr>
              <a:t>科比</a:t>
            </a:r>
            <a:r>
              <a:rPr lang="en-US" altLang="zh-CN" sz="6000" dirty="0">
                <a:solidFill>
                  <a:srgbClr val="FFC000"/>
                </a:solidFill>
              </a:rPr>
              <a:t>·</a:t>
            </a:r>
            <a:r>
              <a:rPr lang="zh-CN" altLang="en-US" sz="6000" dirty="0">
                <a:solidFill>
                  <a:srgbClr val="FFC000"/>
                </a:solidFill>
              </a:rPr>
              <a:t>布莱恩特</a:t>
            </a:r>
            <a:endParaRPr lang="en-US" altLang="zh-CN" sz="6000" dirty="0">
              <a:solidFill>
                <a:srgbClr val="FFC000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科比</a:t>
            </a:r>
            <a:r>
              <a:rPr lang="en-US" altLang="zh-CN" sz="3200" dirty="0">
                <a:solidFill>
                  <a:schemeClr val="bg1"/>
                </a:solidFill>
              </a:rPr>
              <a:t>·</a:t>
            </a:r>
            <a:r>
              <a:rPr lang="zh-CN" altLang="en-US" sz="3200" dirty="0">
                <a:solidFill>
                  <a:schemeClr val="bg1"/>
                </a:solidFill>
              </a:rPr>
              <a:t>布菜恩特（ </a:t>
            </a:r>
            <a:r>
              <a:rPr lang="en-US" altLang="zh-CN" sz="3200" dirty="0">
                <a:solidFill>
                  <a:schemeClr val="bg1"/>
                </a:solidFill>
              </a:rPr>
              <a:t>Kobe Bryant</a:t>
            </a:r>
            <a:r>
              <a:rPr lang="zh-CN" altLang="en-US" sz="3200" dirty="0">
                <a:solidFill>
                  <a:schemeClr val="bg1"/>
                </a:solidFill>
              </a:rPr>
              <a:t>），美国职业篮球运动员，从</a:t>
            </a:r>
            <a:r>
              <a:rPr lang="en-US" altLang="zh-CN" sz="3200" dirty="0">
                <a:solidFill>
                  <a:schemeClr val="bg1"/>
                </a:solidFill>
              </a:rPr>
              <a:t>1996</a:t>
            </a:r>
            <a:r>
              <a:rPr lang="zh-CN" altLang="en-US" sz="3200" dirty="0">
                <a:solidFill>
                  <a:schemeClr val="bg1"/>
                </a:solidFill>
              </a:rPr>
              <a:t>年起一直效力于</a:t>
            </a:r>
            <a:r>
              <a:rPr lang="en-US" altLang="zh-CN" sz="3200" dirty="0">
                <a:solidFill>
                  <a:schemeClr val="bg1"/>
                </a:solidFill>
              </a:rPr>
              <a:t>NBA</a:t>
            </a:r>
            <a:r>
              <a:rPr lang="zh-CN" altLang="en-US" sz="3200" dirty="0">
                <a:solidFill>
                  <a:schemeClr val="bg1"/>
                </a:solidFill>
              </a:rPr>
              <a:t>洛杉机湖人队，司职得分后卫小前锋（锋卫摇摆人），五个</a:t>
            </a:r>
            <a:r>
              <a:rPr lang="en-US" altLang="zh-CN" sz="3200" dirty="0">
                <a:solidFill>
                  <a:schemeClr val="bg1"/>
                </a:solidFill>
              </a:rPr>
              <a:t>NBA</a:t>
            </a:r>
            <a:r>
              <a:rPr lang="zh-CN" altLang="en-US" sz="3200" dirty="0">
                <a:solidFill>
                  <a:schemeClr val="bg1"/>
                </a:solidFill>
              </a:rPr>
              <a:t>总冠军得主，</a:t>
            </a:r>
            <a:r>
              <a:rPr lang="en-US" altLang="zh-CN" sz="3200" dirty="0">
                <a:solidFill>
                  <a:schemeClr val="bg1"/>
                </a:solidFill>
              </a:rPr>
              <a:t>NBA</a:t>
            </a:r>
            <a:r>
              <a:rPr lang="zh-CN" altLang="en-US" sz="3200" dirty="0">
                <a:solidFill>
                  <a:schemeClr val="bg1"/>
                </a:solidFill>
              </a:rPr>
              <a:t>史上最强得分手之一。</a:t>
            </a:r>
            <a:r>
              <a:rPr lang="en-US" altLang="zh-CN" sz="3200" dirty="0">
                <a:solidFill>
                  <a:schemeClr val="bg1"/>
                </a:solidFill>
              </a:rPr>
              <a:t>2016</a:t>
            </a:r>
            <a:r>
              <a:rPr lang="zh-CN" altLang="en-US" sz="3200" dirty="0">
                <a:solidFill>
                  <a:schemeClr val="bg1"/>
                </a:solidFill>
              </a:rPr>
              <a:t>年</a:t>
            </a:r>
            <a:r>
              <a:rPr lang="en-US" altLang="zh-CN" sz="3200" dirty="0">
                <a:solidFill>
                  <a:schemeClr val="bg1"/>
                </a:solidFill>
              </a:rPr>
              <a:t>4</a:t>
            </a:r>
            <a:r>
              <a:rPr lang="zh-CN" altLang="en-US" sz="3200" dirty="0">
                <a:solidFill>
                  <a:schemeClr val="bg1"/>
                </a:solidFill>
              </a:rPr>
              <a:t>月</a:t>
            </a:r>
            <a:r>
              <a:rPr lang="en-US" altLang="zh-CN" sz="3200" dirty="0">
                <a:solidFill>
                  <a:schemeClr val="bg1"/>
                </a:solidFill>
              </a:rPr>
              <a:t>14</a:t>
            </a:r>
            <a:r>
              <a:rPr lang="zh-CN" altLang="en-US" sz="3200" dirty="0">
                <a:solidFill>
                  <a:schemeClr val="bg1"/>
                </a:solidFill>
              </a:rPr>
              <a:t>日，这个经历无数光辉与荣耀的传奇王者正式告别篮球。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98CDB9-2DFA-4825-B042-308707936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21" y="0"/>
            <a:ext cx="4807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7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206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CD0DECE-1B36-4DF2-8F34-F4C3841B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78035" cy="6858000"/>
          </a:xfrm>
          <a:prstGeom prst="rect">
            <a:avLst/>
          </a:prstGeom>
        </p:spPr>
      </p:pic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B71D7CF5-3ECA-4B5B-A5B6-C396226BBB3C}"/>
              </a:ext>
            </a:extLst>
          </p:cNvPr>
          <p:cNvSpPr/>
          <p:nvPr/>
        </p:nvSpPr>
        <p:spPr>
          <a:xfrm flipH="1">
            <a:off x="4074848" y="346227"/>
            <a:ext cx="2636670" cy="1198486"/>
          </a:xfrm>
          <a:prstGeom prst="homePlate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83EDDD-7574-444D-9DA2-D369A911480F}"/>
              </a:ext>
            </a:extLst>
          </p:cNvPr>
          <p:cNvSpPr txBox="1"/>
          <p:nvPr/>
        </p:nvSpPr>
        <p:spPr>
          <a:xfrm>
            <a:off x="4678035" y="337351"/>
            <a:ext cx="2033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/>
              <a:t>科比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F44DA9-307A-4387-A3D6-3B915418BE52}"/>
              </a:ext>
            </a:extLst>
          </p:cNvPr>
          <p:cNvSpPr txBox="1"/>
          <p:nvPr/>
        </p:nvSpPr>
        <p:spPr>
          <a:xfrm>
            <a:off x="4811697" y="1012054"/>
            <a:ext cx="1775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个人资料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BE24FF-4501-4D63-BF94-CB73115BCA00}"/>
              </a:ext>
            </a:extLst>
          </p:cNvPr>
          <p:cNvSpPr txBox="1"/>
          <p:nvPr/>
        </p:nvSpPr>
        <p:spPr>
          <a:xfrm>
            <a:off x="5166076" y="2528214"/>
            <a:ext cx="5646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</a:rPr>
              <a:t>科比</a:t>
            </a:r>
            <a:r>
              <a:rPr lang="en-US" altLang="zh-CN" sz="3200" b="1" dirty="0">
                <a:solidFill>
                  <a:srgbClr val="7030A0"/>
                </a:solidFill>
              </a:rPr>
              <a:t>·</a:t>
            </a:r>
            <a:r>
              <a:rPr lang="zh-CN" altLang="en-US" sz="3200" b="1" dirty="0">
                <a:solidFill>
                  <a:srgbClr val="7030A0"/>
                </a:solidFill>
              </a:rPr>
              <a:t>布莱恩特</a:t>
            </a:r>
            <a:r>
              <a:rPr lang="en-US" altLang="zh-CN" sz="3200" b="1" dirty="0">
                <a:solidFill>
                  <a:srgbClr val="7030A0"/>
                </a:solidFill>
              </a:rPr>
              <a:t>/kobe bryant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18" name="图形 17" descr="地球仪美洲">
            <a:extLst>
              <a:ext uri="{FF2B5EF4-FFF2-40B4-BE49-F238E27FC236}">
                <a16:creationId xmlns:a16="http://schemas.microsoft.com/office/drawing/2014/main" id="{E10E9D79-17B1-4DD9-850F-7DF8A73BA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2038" y="3523382"/>
            <a:ext cx="512738" cy="512738"/>
          </a:xfrm>
          <a:prstGeom prst="rect">
            <a:avLst/>
          </a:prstGeom>
        </p:spPr>
      </p:pic>
      <p:pic>
        <p:nvPicPr>
          <p:cNvPr id="20" name="图形 19" descr="蛋糕">
            <a:extLst>
              <a:ext uri="{FF2B5EF4-FFF2-40B4-BE49-F238E27FC236}">
                <a16:creationId xmlns:a16="http://schemas.microsoft.com/office/drawing/2014/main" id="{C0721641-0211-4855-8FFB-AED9FEA24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5577" y="3573198"/>
            <a:ext cx="462922" cy="462922"/>
          </a:xfrm>
          <a:prstGeom prst="rect">
            <a:avLst/>
          </a:prstGeom>
        </p:spPr>
      </p:pic>
      <p:pic>
        <p:nvPicPr>
          <p:cNvPr id="22" name="图形 21" descr="衬衫">
            <a:extLst>
              <a:ext uri="{FF2B5EF4-FFF2-40B4-BE49-F238E27FC236}">
                <a16:creationId xmlns:a16="http://schemas.microsoft.com/office/drawing/2014/main" id="{F2A22AEE-64C9-48B6-976C-4163BA719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7918" y="5620245"/>
            <a:ext cx="457200" cy="457200"/>
          </a:xfrm>
          <a:prstGeom prst="rect">
            <a:avLst/>
          </a:prstGeom>
        </p:spPr>
      </p:pic>
      <p:pic>
        <p:nvPicPr>
          <p:cNvPr id="24" name="图形 23" descr="用户">
            <a:extLst>
              <a:ext uri="{FF2B5EF4-FFF2-40B4-BE49-F238E27FC236}">
                <a16:creationId xmlns:a16="http://schemas.microsoft.com/office/drawing/2014/main" id="{DDAFAD08-9D13-473E-A704-C73040E313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09807" y="5631569"/>
            <a:ext cx="457200" cy="4572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60ECE5C-F332-48A2-8AE2-26967EFC5089}"/>
              </a:ext>
            </a:extLst>
          </p:cNvPr>
          <p:cNvSpPr txBox="1"/>
          <p:nvPr/>
        </p:nvSpPr>
        <p:spPr>
          <a:xfrm>
            <a:off x="5237576" y="4651899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</a:rPr>
              <a:t>T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EA97B75-C0B0-4CED-8B8E-B95C79107EC5}"/>
              </a:ext>
            </a:extLst>
          </p:cNvPr>
          <p:cNvSpPr txBox="1"/>
          <p:nvPr/>
        </p:nvSpPr>
        <p:spPr>
          <a:xfrm>
            <a:off x="8267918" y="4651898"/>
            <a:ext cx="543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</a:rPr>
              <a:t>K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FEA8431-C9C8-4E0F-900D-C1104DD81F41}"/>
              </a:ext>
            </a:extLst>
          </p:cNvPr>
          <p:cNvSpPr txBox="1"/>
          <p:nvPr/>
        </p:nvSpPr>
        <p:spPr>
          <a:xfrm>
            <a:off x="5761608" y="3595085"/>
            <a:ext cx="214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国籍：美国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ABBD22-D130-4A5F-AF0F-E2A5B7D02EBF}"/>
              </a:ext>
            </a:extLst>
          </p:cNvPr>
          <p:cNvSpPr txBox="1"/>
          <p:nvPr/>
        </p:nvSpPr>
        <p:spPr>
          <a:xfrm>
            <a:off x="5734004" y="475843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身高：</a:t>
            </a:r>
            <a:r>
              <a:rPr lang="en-US" altLang="zh-CN" dirty="0">
                <a:solidFill>
                  <a:srgbClr val="7030A0"/>
                </a:solidFill>
              </a:rPr>
              <a:t>198cm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125B1B2-3032-4EB1-902B-152363B246B2}"/>
              </a:ext>
            </a:extLst>
          </p:cNvPr>
          <p:cNvSpPr txBox="1"/>
          <p:nvPr/>
        </p:nvSpPr>
        <p:spPr>
          <a:xfrm>
            <a:off x="5754154" y="5635327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球队：湖人队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324ACD0-62A9-4E4B-AE7C-9C411269F758}"/>
              </a:ext>
            </a:extLst>
          </p:cNvPr>
          <p:cNvSpPr txBox="1"/>
          <p:nvPr/>
        </p:nvSpPr>
        <p:spPr>
          <a:xfrm>
            <a:off x="8811234" y="3666788"/>
            <a:ext cx="185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生日：</a:t>
            </a:r>
            <a:r>
              <a:rPr lang="en-US" altLang="zh-CN" dirty="0">
                <a:solidFill>
                  <a:srgbClr val="7030A0"/>
                </a:solidFill>
              </a:rPr>
              <a:t>1978.8.23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F9B9E4F-6BF9-4845-8099-4EA788CFB524}"/>
              </a:ext>
            </a:extLst>
          </p:cNvPr>
          <p:cNvSpPr txBox="1"/>
          <p:nvPr/>
        </p:nvSpPr>
        <p:spPr>
          <a:xfrm>
            <a:off x="8811234" y="4758431"/>
            <a:ext cx="17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体重：</a:t>
            </a:r>
            <a:r>
              <a:rPr lang="en-US" altLang="zh-CN" dirty="0">
                <a:solidFill>
                  <a:srgbClr val="7030A0"/>
                </a:solidFill>
              </a:rPr>
              <a:t>96kg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6EBD5AF-5B60-4942-BF3B-41329384FCDB}"/>
              </a:ext>
            </a:extLst>
          </p:cNvPr>
          <p:cNvSpPr txBox="1"/>
          <p:nvPr/>
        </p:nvSpPr>
        <p:spPr>
          <a:xfrm>
            <a:off x="8812265" y="5635327"/>
            <a:ext cx="15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号码：</a:t>
            </a:r>
            <a:r>
              <a:rPr lang="en-US" altLang="zh-CN" dirty="0">
                <a:solidFill>
                  <a:srgbClr val="7030A0"/>
                </a:solidFill>
              </a:rPr>
              <a:t>24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23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>
        <p:split orient="vert"/>
      </p:transition>
    </mc:Choice>
    <mc:Fallback>
      <p:transition spd="slow" advClick="0" advTm="8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9FE256-4FAF-4A1E-A98A-7620CF57B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63500"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509EE5-A2F9-4998-B4E8-6EF643887D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764"/>
            <a:ext cx="12192000" cy="31699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5DFB26-3318-4C2D-84EB-BADCF23F225B}"/>
              </a:ext>
            </a:extLst>
          </p:cNvPr>
          <p:cNvSpPr txBox="1"/>
          <p:nvPr/>
        </p:nvSpPr>
        <p:spPr>
          <a:xfrm>
            <a:off x="955040" y="2705392"/>
            <a:ext cx="10546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C000"/>
                </a:solidFill>
              </a:rPr>
              <a:t>科比擅长突破、投篮、罚球、三分球他都驾轻就熟，几乎没有进攻盲区，单场比赛</a:t>
            </a:r>
            <a:r>
              <a:rPr lang="en-US" altLang="zh-CN" sz="2000" dirty="0">
                <a:solidFill>
                  <a:srgbClr val="FFC000"/>
                </a:solidFill>
              </a:rPr>
              <a:t>81</a:t>
            </a:r>
            <a:r>
              <a:rPr lang="zh-CN" altLang="en-US" sz="2000" dirty="0">
                <a:solidFill>
                  <a:srgbClr val="FFC000"/>
                </a:solidFill>
              </a:rPr>
              <a:t>分的个人纪录就有力的证明了这一点，除了疯狂的得分外，外科比还是联盟中最好的防守人之一，贴身防守非常具有压迫性。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2AD0D2-54C2-41E4-A913-1D3765054BF0}"/>
              </a:ext>
            </a:extLst>
          </p:cNvPr>
          <p:cNvSpPr txBox="1"/>
          <p:nvPr/>
        </p:nvSpPr>
        <p:spPr>
          <a:xfrm>
            <a:off x="467360" y="2266172"/>
            <a:ext cx="975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B3D1A6-B334-4F53-8A37-2AF2C702CC01}"/>
              </a:ext>
            </a:extLst>
          </p:cNvPr>
          <p:cNvSpPr txBox="1"/>
          <p:nvPr/>
        </p:nvSpPr>
        <p:spPr>
          <a:xfrm>
            <a:off x="10858052" y="3078621"/>
            <a:ext cx="1137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EFFA654-7B49-4B56-BEEE-28FA43F2F98B}"/>
              </a:ext>
            </a:extLst>
          </p:cNvPr>
          <p:cNvSpPr/>
          <p:nvPr/>
        </p:nvSpPr>
        <p:spPr>
          <a:xfrm>
            <a:off x="1361589" y="4115854"/>
            <a:ext cx="1625600" cy="15696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63500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BA6C892-0AD8-4EE8-BC55-D0C8A8C8CD41}"/>
              </a:ext>
            </a:extLst>
          </p:cNvPr>
          <p:cNvSpPr/>
          <p:nvPr/>
        </p:nvSpPr>
        <p:spPr>
          <a:xfrm>
            <a:off x="5010377" y="4115854"/>
            <a:ext cx="1625600" cy="1569661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D0BBB12-74DA-4A80-BDE8-E43CCB8B99EF}"/>
              </a:ext>
            </a:extLst>
          </p:cNvPr>
          <p:cNvSpPr/>
          <p:nvPr/>
        </p:nvSpPr>
        <p:spPr>
          <a:xfrm>
            <a:off x="8943790" y="4115854"/>
            <a:ext cx="1761564" cy="156966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82926C-8791-498E-8663-710B382228CA}"/>
              </a:ext>
            </a:extLst>
          </p:cNvPr>
          <p:cNvSpPr txBox="1"/>
          <p:nvPr/>
        </p:nvSpPr>
        <p:spPr>
          <a:xfrm>
            <a:off x="1073673" y="5965536"/>
            <a:ext cx="2201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7030A0"/>
                </a:solidFill>
              </a:rPr>
              <a:t>进攻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152E51-5616-46E7-9B31-E3DA966A670B}"/>
              </a:ext>
            </a:extLst>
          </p:cNvPr>
          <p:cNvSpPr txBox="1"/>
          <p:nvPr/>
        </p:nvSpPr>
        <p:spPr>
          <a:xfrm>
            <a:off x="5010377" y="6034730"/>
            <a:ext cx="1788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7030A0"/>
                </a:solidFill>
              </a:rPr>
              <a:t>防守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A21107-D7F4-4F8E-8475-E47FB2766210}"/>
              </a:ext>
            </a:extLst>
          </p:cNvPr>
          <p:cNvSpPr txBox="1"/>
          <p:nvPr/>
        </p:nvSpPr>
        <p:spPr>
          <a:xfrm>
            <a:off x="8916896" y="5912869"/>
            <a:ext cx="1788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7030A0"/>
                </a:solidFill>
              </a:rPr>
              <a:t>组织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7F55518-B08A-427A-A6D1-7B6BADCD035E}"/>
              </a:ext>
            </a:extLst>
          </p:cNvPr>
          <p:cNvSpPr txBox="1"/>
          <p:nvPr/>
        </p:nvSpPr>
        <p:spPr>
          <a:xfrm>
            <a:off x="2523415" y="245326"/>
            <a:ext cx="7409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3E1B59"/>
                </a:solidFill>
              </a:rPr>
              <a:t>技术特点</a:t>
            </a:r>
          </a:p>
        </p:txBody>
      </p:sp>
    </p:spTree>
    <p:extLst>
      <p:ext uri="{BB962C8B-B14F-4D97-AF65-F5344CB8AC3E}">
        <p14:creationId xmlns:p14="http://schemas.microsoft.com/office/powerpoint/2010/main" val="2186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348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5EEE24-56BE-4901-8E19-1D83C41BE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74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3257B11-BBC0-4230-804F-D097B32CEFD3}"/>
              </a:ext>
            </a:extLst>
          </p:cNvPr>
          <p:cNvSpPr txBox="1"/>
          <p:nvPr/>
        </p:nvSpPr>
        <p:spPr>
          <a:xfrm>
            <a:off x="2848535" y="346029"/>
            <a:ext cx="6494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3E1B59"/>
                </a:solidFill>
              </a:rPr>
              <a:t>技术特长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6570101-1B9D-418C-A5D0-8644A2B43B6D}"/>
              </a:ext>
            </a:extLst>
          </p:cNvPr>
          <p:cNvSpPr/>
          <p:nvPr/>
        </p:nvSpPr>
        <p:spPr>
          <a:xfrm>
            <a:off x="360830" y="2111187"/>
            <a:ext cx="2487705" cy="3590365"/>
          </a:xfrm>
          <a:prstGeom prst="roundRect">
            <a:avLst/>
          </a:prstGeom>
          <a:solidFill>
            <a:srgbClr val="3E1B59"/>
          </a:solidFill>
          <a:ln>
            <a:solidFill>
              <a:srgbClr val="3E1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29DB3D-0899-46C8-B7C9-84CAB677E957}"/>
              </a:ext>
            </a:extLst>
          </p:cNvPr>
          <p:cNvSpPr/>
          <p:nvPr/>
        </p:nvSpPr>
        <p:spPr>
          <a:xfrm>
            <a:off x="3275480" y="2111186"/>
            <a:ext cx="2487705" cy="3590365"/>
          </a:xfrm>
          <a:prstGeom prst="roundRect">
            <a:avLst/>
          </a:prstGeom>
          <a:solidFill>
            <a:srgbClr val="3E1B59"/>
          </a:solidFill>
          <a:ln>
            <a:solidFill>
              <a:srgbClr val="3E1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C745A0-B6B0-41C9-AC72-D79B2F210894}"/>
              </a:ext>
            </a:extLst>
          </p:cNvPr>
          <p:cNvSpPr/>
          <p:nvPr/>
        </p:nvSpPr>
        <p:spPr>
          <a:xfrm>
            <a:off x="6248400" y="2111186"/>
            <a:ext cx="2487705" cy="3590365"/>
          </a:xfrm>
          <a:prstGeom prst="roundRect">
            <a:avLst/>
          </a:prstGeom>
          <a:solidFill>
            <a:srgbClr val="3E1B59"/>
          </a:solidFill>
          <a:ln>
            <a:solidFill>
              <a:srgbClr val="3E1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5835A72-9528-4381-AEA0-9206669D637A}"/>
              </a:ext>
            </a:extLst>
          </p:cNvPr>
          <p:cNvSpPr/>
          <p:nvPr/>
        </p:nvSpPr>
        <p:spPr>
          <a:xfrm>
            <a:off x="9343464" y="2111185"/>
            <a:ext cx="2487705" cy="3590365"/>
          </a:xfrm>
          <a:prstGeom prst="roundRect">
            <a:avLst/>
          </a:prstGeom>
          <a:solidFill>
            <a:srgbClr val="3E1B59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C161646-BB5B-40FA-8F1A-DD115DA94D2B}"/>
              </a:ext>
            </a:extLst>
          </p:cNvPr>
          <p:cNvSpPr/>
          <p:nvPr/>
        </p:nvSpPr>
        <p:spPr>
          <a:xfrm>
            <a:off x="360830" y="2111185"/>
            <a:ext cx="2487705" cy="1882588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rgbClr val="3E1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F739C0A-8872-4ED2-9630-35FCEC420387}"/>
              </a:ext>
            </a:extLst>
          </p:cNvPr>
          <p:cNvSpPr/>
          <p:nvPr/>
        </p:nvSpPr>
        <p:spPr>
          <a:xfrm>
            <a:off x="3275479" y="2111185"/>
            <a:ext cx="2487705" cy="1882588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3E1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9D2A439-0DED-4866-8A23-2DB5A7CE3739}"/>
              </a:ext>
            </a:extLst>
          </p:cNvPr>
          <p:cNvSpPr/>
          <p:nvPr/>
        </p:nvSpPr>
        <p:spPr>
          <a:xfrm>
            <a:off x="6248400" y="2111185"/>
            <a:ext cx="2487705" cy="188258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3E1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DA25550-A899-4447-A34E-DB5EB45B5F35}"/>
              </a:ext>
            </a:extLst>
          </p:cNvPr>
          <p:cNvSpPr/>
          <p:nvPr/>
        </p:nvSpPr>
        <p:spPr>
          <a:xfrm>
            <a:off x="9343465" y="2111185"/>
            <a:ext cx="2487705" cy="1882588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3E1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39E700-20BA-4165-AF51-0E6E890D2162}"/>
              </a:ext>
            </a:extLst>
          </p:cNvPr>
          <p:cNvSpPr txBox="1"/>
          <p:nvPr/>
        </p:nvSpPr>
        <p:spPr>
          <a:xfrm>
            <a:off x="360830" y="4182035"/>
            <a:ext cx="2487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C000"/>
                </a:solidFill>
              </a:rPr>
              <a:t>急停跳投</a:t>
            </a:r>
            <a:endParaRPr lang="en-US" altLang="zh-CN" sz="2400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科比的急停跳投是联盟大多数人的噩梦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6FDDEA-4B75-42D9-894C-242DC0D0322C}"/>
              </a:ext>
            </a:extLst>
          </p:cNvPr>
          <p:cNvSpPr txBox="1"/>
          <p:nvPr/>
        </p:nvSpPr>
        <p:spPr>
          <a:xfrm>
            <a:off x="3333750" y="4182034"/>
            <a:ext cx="23879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C000"/>
                </a:solidFill>
              </a:rPr>
              <a:t>假动作虚晃</a:t>
            </a:r>
            <a:endParaRPr lang="en-US" altLang="zh-CN" sz="2400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科比的富于创造性假动作是联盟最难防之一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804E70-8348-44C4-813A-099518B09987}"/>
              </a:ext>
            </a:extLst>
          </p:cNvPr>
          <p:cNvSpPr txBox="1"/>
          <p:nvPr/>
        </p:nvSpPr>
        <p:spPr>
          <a:xfrm>
            <a:off x="6296586" y="4182034"/>
            <a:ext cx="2389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C000"/>
                </a:solidFill>
              </a:rPr>
              <a:t>后仰跳投</a:t>
            </a:r>
            <a:endParaRPr lang="en-US" altLang="zh-CN" sz="2400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科比的后仰跳投因其幅度和命中率著称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B0FD51-2D32-4153-8E7B-EA1DE6B79976}"/>
              </a:ext>
            </a:extLst>
          </p:cNvPr>
          <p:cNvSpPr txBox="1"/>
          <p:nvPr/>
        </p:nvSpPr>
        <p:spPr>
          <a:xfrm>
            <a:off x="9343465" y="4182034"/>
            <a:ext cx="2487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C000"/>
                </a:solidFill>
              </a:rPr>
              <a:t>背身单打</a:t>
            </a:r>
            <a:endParaRPr lang="en-US" altLang="zh-CN" sz="2400" dirty="0">
              <a:solidFill>
                <a:srgbClr val="FFC000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科比的背身单打比一般的前锋更加灵活</a:t>
            </a:r>
          </a:p>
        </p:txBody>
      </p:sp>
    </p:spTree>
    <p:extLst>
      <p:ext uri="{BB962C8B-B14F-4D97-AF65-F5344CB8AC3E}">
        <p14:creationId xmlns:p14="http://schemas.microsoft.com/office/powerpoint/2010/main" val="1548282152"/>
      </p:ext>
    </p:extLst>
  </p:cSld>
  <p:clrMapOvr>
    <a:masterClrMapping/>
  </p:clrMapOvr>
  <p:transition spd="slow" advTm="9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5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5ED80C5-7FAA-4EAB-A981-4715E37DDAD3}"/>
              </a:ext>
            </a:extLst>
          </p:cNvPr>
          <p:cNvSpPr/>
          <p:nvPr/>
        </p:nvSpPr>
        <p:spPr>
          <a:xfrm>
            <a:off x="0" y="0"/>
            <a:ext cx="12192000" cy="463061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80AD23-6145-415F-A31E-F6B113AA7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9" b="44103"/>
          <a:stretch/>
        </p:blipFill>
        <p:spPr>
          <a:xfrm>
            <a:off x="0" y="4513384"/>
            <a:ext cx="12192000" cy="23446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EBA578-6571-4589-BBB8-D57489C2A5AC}"/>
              </a:ext>
            </a:extLst>
          </p:cNvPr>
          <p:cNvSpPr txBox="1"/>
          <p:nvPr/>
        </p:nvSpPr>
        <p:spPr>
          <a:xfrm>
            <a:off x="2098430" y="175846"/>
            <a:ext cx="7995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3E1B59"/>
                </a:solidFill>
              </a:rPr>
              <a:t>为湖人付出的全部青春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0B0D1E-4E46-4391-AAC7-64A9A6D4D800}"/>
              </a:ext>
            </a:extLst>
          </p:cNvPr>
          <p:cNvSpPr txBox="1"/>
          <p:nvPr/>
        </p:nvSpPr>
        <p:spPr>
          <a:xfrm>
            <a:off x="2473570" y="1362669"/>
            <a:ext cx="8909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科比全部的职业生涯时光都献给了湖人，尽管也遇到了挫折和伤病，但传奇的职业生涯和无数的辉煌都见证了这个王者的所有岁月。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9B28B5-E204-4DC2-8046-37A12E92504E}"/>
              </a:ext>
            </a:extLst>
          </p:cNvPr>
          <p:cNvSpPr txBox="1"/>
          <p:nvPr/>
        </p:nvSpPr>
        <p:spPr>
          <a:xfrm>
            <a:off x="363415" y="2211416"/>
            <a:ext cx="310661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E1B59"/>
                </a:solidFill>
              </a:rPr>
              <a:t>20</a:t>
            </a:r>
          </a:p>
          <a:p>
            <a:pPr algn="ctr"/>
            <a:r>
              <a:rPr lang="zh-CN" altLang="en-US" sz="4000" dirty="0">
                <a:solidFill>
                  <a:srgbClr val="3E1B59"/>
                </a:solidFill>
              </a:rPr>
              <a:t>赛季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74C421-D043-408A-B54E-140AF5E11F85}"/>
              </a:ext>
            </a:extLst>
          </p:cNvPr>
          <p:cNvSpPr txBox="1"/>
          <p:nvPr/>
        </p:nvSpPr>
        <p:spPr>
          <a:xfrm>
            <a:off x="4308231" y="2211416"/>
            <a:ext cx="331763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E1B59"/>
                </a:solidFill>
              </a:rPr>
              <a:t>1346</a:t>
            </a:r>
          </a:p>
          <a:p>
            <a:pPr algn="ctr"/>
            <a:r>
              <a:rPr lang="zh-CN" altLang="en-US" sz="4000" dirty="0">
                <a:solidFill>
                  <a:srgbClr val="3E1B59"/>
                </a:solidFill>
              </a:rPr>
              <a:t>比赛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0823B3-0D25-4389-B824-FB979BE02817}"/>
              </a:ext>
            </a:extLst>
          </p:cNvPr>
          <p:cNvSpPr txBox="1"/>
          <p:nvPr/>
        </p:nvSpPr>
        <p:spPr>
          <a:xfrm>
            <a:off x="8264769" y="2190763"/>
            <a:ext cx="3657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3E1B59"/>
                </a:solidFill>
              </a:rPr>
              <a:t>48637</a:t>
            </a:r>
          </a:p>
          <a:p>
            <a:pPr algn="ctr"/>
            <a:r>
              <a:rPr lang="zh-CN" altLang="en-US" sz="4000" dirty="0">
                <a:solidFill>
                  <a:srgbClr val="3E1B59"/>
                </a:solidFill>
              </a:rPr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232939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9649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880BE0-42C8-41D1-BB0A-B1FBB3BFC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63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8FCA017-197F-412F-8A2B-829AA3D44E36}"/>
              </a:ext>
            </a:extLst>
          </p:cNvPr>
          <p:cNvSpPr/>
          <p:nvPr/>
        </p:nvSpPr>
        <p:spPr>
          <a:xfrm>
            <a:off x="0" y="4079631"/>
            <a:ext cx="12192000" cy="27783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B5865C-A0B7-4289-9F9C-1243ECB695C2}"/>
              </a:ext>
            </a:extLst>
          </p:cNvPr>
          <p:cNvSpPr txBox="1"/>
          <p:nvPr/>
        </p:nvSpPr>
        <p:spPr>
          <a:xfrm>
            <a:off x="1078522" y="832339"/>
            <a:ext cx="511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职业生涯总共</a:t>
            </a:r>
            <a:r>
              <a:rPr lang="en-US" altLang="zh-CN" sz="3600" dirty="0">
                <a:solidFill>
                  <a:srgbClr val="FFFF00"/>
                </a:solidFill>
              </a:rPr>
              <a:t>39138</a:t>
            </a:r>
            <a:r>
              <a:rPr lang="zh-CN" altLang="en-US" sz="3600" dirty="0">
                <a:solidFill>
                  <a:schemeClr val="bg1"/>
                </a:solidFill>
              </a:rPr>
              <a:t>分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F0B161-5989-4E90-A293-72B27AF23164}"/>
              </a:ext>
            </a:extLst>
          </p:cNvPr>
          <p:cNvSpPr txBox="1"/>
          <p:nvPr/>
        </p:nvSpPr>
        <p:spPr>
          <a:xfrm>
            <a:off x="1441939" y="1738698"/>
            <a:ext cx="4654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常规赛共</a:t>
            </a:r>
            <a:r>
              <a:rPr lang="en-US" altLang="zh-CN" sz="3600" dirty="0">
                <a:solidFill>
                  <a:srgbClr val="FFFF00"/>
                </a:solidFill>
              </a:rPr>
              <a:t>33498</a:t>
            </a:r>
            <a:r>
              <a:rPr lang="zh-CN" altLang="en-US" sz="3600" dirty="0">
                <a:solidFill>
                  <a:schemeClr val="bg1"/>
                </a:solidFill>
              </a:rPr>
              <a:t>分</a:t>
            </a:r>
            <a:endParaRPr lang="en-US" altLang="zh-CN" sz="36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CA3673-8F7F-48D9-8C5E-7ABF66617B0F}"/>
              </a:ext>
            </a:extLst>
          </p:cNvPr>
          <p:cNvSpPr txBox="1"/>
          <p:nvPr/>
        </p:nvSpPr>
        <p:spPr>
          <a:xfrm>
            <a:off x="1793628" y="2595005"/>
            <a:ext cx="4396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季后赛共</a:t>
            </a:r>
            <a:r>
              <a:rPr lang="en-US" altLang="zh-CN" sz="3600" dirty="0">
                <a:solidFill>
                  <a:srgbClr val="FFFF00"/>
                </a:solidFill>
              </a:rPr>
              <a:t>5640</a:t>
            </a:r>
            <a:r>
              <a:rPr lang="zh-CN" altLang="en-US" sz="3600" dirty="0">
                <a:solidFill>
                  <a:schemeClr val="bg1"/>
                </a:solidFill>
              </a:rPr>
              <a:t>分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E40C60-68BA-4AC3-A0A6-2602C2748C94}"/>
              </a:ext>
            </a:extLst>
          </p:cNvPr>
          <p:cNvSpPr txBox="1"/>
          <p:nvPr/>
        </p:nvSpPr>
        <p:spPr>
          <a:xfrm>
            <a:off x="773723" y="5001398"/>
            <a:ext cx="10808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2016</a:t>
            </a:r>
            <a:r>
              <a:rPr lang="zh-CN" altLang="en-US" sz="2000" dirty="0"/>
              <a:t>年</a:t>
            </a:r>
            <a:r>
              <a:rPr lang="en-US" altLang="zh-CN" sz="2000" dirty="0"/>
              <a:t>4</a:t>
            </a:r>
            <a:r>
              <a:rPr lang="zh-CN" altLang="en-US" sz="2000" dirty="0"/>
              <a:t>月</a:t>
            </a:r>
            <a:r>
              <a:rPr lang="en-US" altLang="zh-CN" sz="2000" dirty="0"/>
              <a:t>14</a:t>
            </a:r>
            <a:r>
              <a:rPr lang="zh-CN" altLang="en-US" sz="2000" dirty="0"/>
              <a:t>日的告别赛，科比上场</a:t>
            </a:r>
            <a:r>
              <a:rPr lang="en-US" altLang="zh-CN" sz="2000" dirty="0"/>
              <a:t>42</a:t>
            </a:r>
            <a:r>
              <a:rPr lang="zh-CN" altLang="en-US" sz="2000" dirty="0"/>
              <a:t>分钟，</a:t>
            </a:r>
            <a:r>
              <a:rPr lang="en-US" altLang="zh-CN" sz="2000" dirty="0"/>
              <a:t>50</a:t>
            </a:r>
            <a:r>
              <a:rPr lang="zh-CN" altLang="en-US" sz="2000" dirty="0"/>
              <a:t>投</a:t>
            </a:r>
            <a:r>
              <a:rPr lang="en-US" altLang="zh-CN" sz="2000" dirty="0"/>
              <a:t>22</a:t>
            </a:r>
            <a:r>
              <a:rPr lang="zh-CN" altLang="en-US" sz="2000" dirty="0"/>
              <a:t>中疯狂砍下</a:t>
            </a:r>
            <a:r>
              <a:rPr lang="en-US" altLang="zh-CN" sz="2000" dirty="0"/>
              <a:t>60</a:t>
            </a:r>
            <a:r>
              <a:rPr lang="zh-CN" altLang="en-US" sz="2000" dirty="0"/>
              <a:t>分</a:t>
            </a:r>
            <a:r>
              <a:rPr lang="en-US" altLang="zh-CN" sz="2000" dirty="0"/>
              <a:t>4</a:t>
            </a:r>
            <a:r>
              <a:rPr lang="zh-CN" altLang="en-US" sz="2000" dirty="0"/>
              <a:t>篮板</a:t>
            </a:r>
            <a:r>
              <a:rPr lang="en-US" altLang="zh-CN" sz="2000" dirty="0"/>
              <a:t>4</a:t>
            </a:r>
            <a:r>
              <a:rPr lang="zh-CN" altLang="en-US" sz="2000" dirty="0"/>
              <a:t>助攻！</a:t>
            </a:r>
            <a:r>
              <a:rPr lang="en-US" altLang="zh-CN" sz="2000" dirty="0"/>
              <a:t>60</a:t>
            </a:r>
            <a:r>
              <a:rPr lang="zh-CN" altLang="en-US" sz="2000" dirty="0"/>
              <a:t>分是本赛季个人单场比赛最高得分，也是科比职业生涯第</a:t>
            </a:r>
            <a:r>
              <a:rPr lang="en-US" altLang="zh-CN" sz="2000" dirty="0"/>
              <a:t>5</a:t>
            </a:r>
            <a:r>
              <a:rPr lang="zh-CN" altLang="en-US" sz="2000" dirty="0"/>
              <a:t>高得分。同时，</a:t>
            </a:r>
            <a:r>
              <a:rPr lang="en-US" altLang="zh-CN" sz="2000" dirty="0"/>
              <a:t>37</a:t>
            </a:r>
            <a:r>
              <a:rPr lang="zh-CN" altLang="en-US" sz="2000" dirty="0"/>
              <a:t>岁</a:t>
            </a:r>
            <a:r>
              <a:rPr lang="en-US" altLang="zh-CN" sz="2000" dirty="0"/>
              <a:t>235</a:t>
            </a:r>
            <a:r>
              <a:rPr lang="zh-CN" altLang="en-US" sz="2000" dirty="0"/>
              <a:t>天的科比也成为了历史上拿到</a:t>
            </a:r>
            <a:r>
              <a:rPr lang="en-US" altLang="zh-CN" sz="2000" dirty="0"/>
              <a:t>60</a:t>
            </a:r>
            <a:r>
              <a:rPr lang="zh-CN" altLang="en-US" sz="2000" dirty="0"/>
              <a:t>分球员里年龄最大的一位。</a:t>
            </a:r>
          </a:p>
        </p:txBody>
      </p:sp>
    </p:spTree>
    <p:extLst>
      <p:ext uri="{BB962C8B-B14F-4D97-AF65-F5344CB8AC3E}">
        <p14:creationId xmlns:p14="http://schemas.microsoft.com/office/powerpoint/2010/main" val="26971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2432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9886E6-BD01-4205-8391-0DC19F71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r="10417"/>
          <a:stretch/>
        </p:blipFill>
        <p:spPr>
          <a:xfrm>
            <a:off x="8065476" y="0"/>
            <a:ext cx="4126524" cy="68580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5CECE85-F078-4C68-A263-1F8F99EFB48C}"/>
              </a:ext>
            </a:extLst>
          </p:cNvPr>
          <p:cNvSpPr/>
          <p:nvPr/>
        </p:nvSpPr>
        <p:spPr>
          <a:xfrm>
            <a:off x="-152398" y="0"/>
            <a:ext cx="8557846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A272AED-8F6B-4DC8-8088-DCFB4402199B}"/>
              </a:ext>
            </a:extLst>
          </p:cNvPr>
          <p:cNvSpPr txBox="1"/>
          <p:nvPr/>
        </p:nvSpPr>
        <p:spPr>
          <a:xfrm>
            <a:off x="304801" y="550984"/>
            <a:ext cx="6084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FFC000"/>
                </a:solidFill>
              </a:rPr>
              <a:t>七项荣誉大满贯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6B1FC8-216D-484E-B18F-621B968FD331}"/>
              </a:ext>
            </a:extLst>
          </p:cNvPr>
          <p:cNvSpPr/>
          <p:nvPr/>
        </p:nvSpPr>
        <p:spPr>
          <a:xfrm>
            <a:off x="1048894" y="2228918"/>
            <a:ext cx="1126062" cy="1148862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3E1B59"/>
                </a:solidFill>
              </a:rPr>
              <a:t>NBA</a:t>
            </a:r>
          </a:p>
          <a:p>
            <a:pPr algn="ctr"/>
            <a:r>
              <a:rPr lang="zh-CN" altLang="en-US" sz="2000" b="1" dirty="0">
                <a:solidFill>
                  <a:srgbClr val="3E1B59"/>
                </a:solidFill>
              </a:rPr>
              <a:t>总冠军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573FCF5-D542-494A-843E-BCC8FE3B3590}"/>
              </a:ext>
            </a:extLst>
          </p:cNvPr>
          <p:cNvSpPr/>
          <p:nvPr/>
        </p:nvSpPr>
        <p:spPr>
          <a:xfrm>
            <a:off x="2813217" y="2251529"/>
            <a:ext cx="1126062" cy="114886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3E1B59"/>
                </a:solidFill>
              </a:rPr>
              <a:t>得分王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2A10063-47CB-44F5-8872-54206DAB1E82}"/>
              </a:ext>
            </a:extLst>
          </p:cNvPr>
          <p:cNvSpPr/>
          <p:nvPr/>
        </p:nvSpPr>
        <p:spPr>
          <a:xfrm>
            <a:off x="4533699" y="2312691"/>
            <a:ext cx="1126062" cy="114886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3E1B59"/>
                </a:solidFill>
              </a:rPr>
              <a:t>最佳</a:t>
            </a:r>
            <a:endParaRPr lang="en-US" altLang="zh-CN" sz="2000" b="1" dirty="0">
              <a:solidFill>
                <a:srgbClr val="3E1B59"/>
              </a:solidFill>
            </a:endParaRPr>
          </a:p>
          <a:p>
            <a:pPr algn="ctr"/>
            <a:r>
              <a:rPr lang="zh-CN" altLang="en-US" sz="2000" b="1" dirty="0">
                <a:solidFill>
                  <a:srgbClr val="3E1B59"/>
                </a:solidFill>
              </a:rPr>
              <a:t>阵容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9AADCC3-F20B-4563-A5F7-E395B9EEE8C1}"/>
              </a:ext>
            </a:extLst>
          </p:cNvPr>
          <p:cNvSpPr/>
          <p:nvPr/>
        </p:nvSpPr>
        <p:spPr>
          <a:xfrm>
            <a:off x="6389077" y="2362897"/>
            <a:ext cx="1126062" cy="114886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3E1B59"/>
                </a:solidFill>
              </a:rPr>
              <a:t>最佳防守阵容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3B888DB-6A36-47AA-855B-8B3B55912FE4}"/>
              </a:ext>
            </a:extLst>
          </p:cNvPr>
          <p:cNvSpPr/>
          <p:nvPr/>
        </p:nvSpPr>
        <p:spPr>
          <a:xfrm>
            <a:off x="5425258" y="3773159"/>
            <a:ext cx="1124769" cy="114886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3E1B59"/>
                </a:solidFill>
              </a:rPr>
              <a:t>全明星</a:t>
            </a:r>
            <a:r>
              <a:rPr lang="en-US" altLang="zh-CN" sz="2000" b="1" dirty="0">
                <a:solidFill>
                  <a:srgbClr val="3E1B59"/>
                </a:solidFill>
              </a:rPr>
              <a:t>MVP</a:t>
            </a:r>
            <a:endParaRPr lang="zh-CN" altLang="en-US" sz="2000" b="1" dirty="0">
              <a:solidFill>
                <a:srgbClr val="3E1B59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1D1D267-82D4-4C7A-971F-2C119E8DDF37}"/>
              </a:ext>
            </a:extLst>
          </p:cNvPr>
          <p:cNvSpPr/>
          <p:nvPr/>
        </p:nvSpPr>
        <p:spPr>
          <a:xfrm>
            <a:off x="3686428" y="3748042"/>
            <a:ext cx="1043353" cy="114886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3E1B59"/>
                </a:solidFill>
              </a:rPr>
              <a:t>总决赛</a:t>
            </a:r>
            <a:r>
              <a:rPr lang="en-US" altLang="zh-CN" sz="2000" b="1" dirty="0">
                <a:solidFill>
                  <a:srgbClr val="3E1B59"/>
                </a:solidFill>
              </a:rPr>
              <a:t>MVP</a:t>
            </a:r>
            <a:endParaRPr lang="zh-CN" altLang="en-US" sz="2000" b="1" dirty="0">
              <a:solidFill>
                <a:srgbClr val="3E1B59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E41A2C5-C3EA-418E-8FBA-40B692A007C4}"/>
              </a:ext>
            </a:extLst>
          </p:cNvPr>
          <p:cNvSpPr/>
          <p:nvPr/>
        </p:nvSpPr>
        <p:spPr>
          <a:xfrm>
            <a:off x="2010029" y="3745523"/>
            <a:ext cx="1043353" cy="114886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3E1B59"/>
                </a:solidFill>
              </a:rPr>
              <a:t>常规赛</a:t>
            </a:r>
            <a:r>
              <a:rPr lang="en-US" altLang="zh-CN" sz="2000" b="1" dirty="0">
                <a:solidFill>
                  <a:srgbClr val="3E1B59"/>
                </a:solidFill>
              </a:rPr>
              <a:t>MVP</a:t>
            </a:r>
            <a:endParaRPr lang="zh-CN" altLang="en-US" sz="2000" b="1" dirty="0">
              <a:solidFill>
                <a:srgbClr val="3E1B59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8453382-0301-4725-A25D-502C4B39ADB3}"/>
              </a:ext>
            </a:extLst>
          </p:cNvPr>
          <p:cNvSpPr/>
          <p:nvPr/>
        </p:nvSpPr>
        <p:spPr>
          <a:xfrm>
            <a:off x="5328381" y="3680141"/>
            <a:ext cx="1318524" cy="133489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D7F6768-D714-461A-900F-E011C2E55740}"/>
              </a:ext>
            </a:extLst>
          </p:cNvPr>
          <p:cNvSpPr/>
          <p:nvPr/>
        </p:nvSpPr>
        <p:spPr>
          <a:xfrm>
            <a:off x="6301153" y="2269879"/>
            <a:ext cx="1318524" cy="133489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FD2D8EC-57C8-43F2-96B5-AA65CF1FA0B5}"/>
              </a:ext>
            </a:extLst>
          </p:cNvPr>
          <p:cNvSpPr/>
          <p:nvPr/>
        </p:nvSpPr>
        <p:spPr>
          <a:xfrm>
            <a:off x="1877806" y="3652505"/>
            <a:ext cx="1318524" cy="133489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04DC330-1DF7-4CAA-8142-048FE59DB8B6}"/>
              </a:ext>
            </a:extLst>
          </p:cNvPr>
          <p:cNvSpPr/>
          <p:nvPr/>
        </p:nvSpPr>
        <p:spPr>
          <a:xfrm>
            <a:off x="3555348" y="3652505"/>
            <a:ext cx="1318524" cy="133489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A64678E-F3CE-4950-8F43-7CAC5AC367C6}"/>
              </a:ext>
            </a:extLst>
          </p:cNvPr>
          <p:cNvSpPr/>
          <p:nvPr/>
        </p:nvSpPr>
        <p:spPr>
          <a:xfrm>
            <a:off x="2712755" y="2166427"/>
            <a:ext cx="1318524" cy="133489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E4A86F4-483E-493A-9514-872DA91D1329}"/>
              </a:ext>
            </a:extLst>
          </p:cNvPr>
          <p:cNvSpPr/>
          <p:nvPr/>
        </p:nvSpPr>
        <p:spPr>
          <a:xfrm>
            <a:off x="4437468" y="2219673"/>
            <a:ext cx="1318524" cy="133489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E4FFFE1-C55E-4E71-800C-7C4149064C9C}"/>
              </a:ext>
            </a:extLst>
          </p:cNvPr>
          <p:cNvSpPr/>
          <p:nvPr/>
        </p:nvSpPr>
        <p:spPr>
          <a:xfrm>
            <a:off x="966292" y="2135900"/>
            <a:ext cx="1318524" cy="1334898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00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31F6301-F845-4475-BE59-16575F1D1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D378244-3D2A-4DAA-A62B-0B04E9DE415A}"/>
              </a:ext>
            </a:extLst>
          </p:cNvPr>
          <p:cNvSpPr/>
          <p:nvPr/>
        </p:nvSpPr>
        <p:spPr>
          <a:xfrm>
            <a:off x="1113692" y="0"/>
            <a:ext cx="4349262" cy="6858000"/>
          </a:xfrm>
          <a:prstGeom prst="rect">
            <a:avLst/>
          </a:prstGeom>
          <a:solidFill>
            <a:srgbClr val="FFC00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08A3190-50F3-403D-8122-92E184E9D630}"/>
              </a:ext>
            </a:extLst>
          </p:cNvPr>
          <p:cNvSpPr/>
          <p:nvPr/>
        </p:nvSpPr>
        <p:spPr>
          <a:xfrm>
            <a:off x="2514600" y="457200"/>
            <a:ext cx="1617784" cy="13716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B874DC-3BA7-4F02-A781-A44DFB5D19B6}"/>
              </a:ext>
            </a:extLst>
          </p:cNvPr>
          <p:cNvSpPr txBox="1"/>
          <p:nvPr/>
        </p:nvSpPr>
        <p:spPr>
          <a:xfrm>
            <a:off x="1406769" y="1922585"/>
            <a:ext cx="38334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3E1B59"/>
                </a:solidFill>
              </a:rPr>
              <a:t>个人荣誉</a:t>
            </a:r>
            <a:br>
              <a:rPr lang="zh-CN" altLang="en-US" dirty="0">
                <a:solidFill>
                  <a:srgbClr val="3E1B59"/>
                </a:solidFill>
              </a:rPr>
            </a:br>
            <a:br>
              <a:rPr lang="zh-CN" altLang="en-US" dirty="0">
                <a:solidFill>
                  <a:srgbClr val="3E1B59"/>
                </a:solidFill>
              </a:rPr>
            </a:b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奥运会冠军：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  <a:b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NBA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总冠军：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  <a:b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NBA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得分王：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  <a:b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NBA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西部冠军：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  <a:b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NBA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总决赛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MVP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  <a:b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NBA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常规赛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MVP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  <a:b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NBA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全明星赛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MVP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  <a:b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NBA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全明星：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18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  <a:b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最佳阵容第一阵容：</a:t>
            </a:r>
            <a:r>
              <a:rPr lang="en-US" altLang="zh-CN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11</a:t>
            </a:r>
            <a:r>
              <a:rPr lang="zh-CN" altLang="en-US" sz="2400" b="1" dirty="0">
                <a:solidFill>
                  <a:srgbClr val="3E1B5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276423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644</Words>
  <Application>Microsoft Office PowerPoint</Application>
  <PresentationFormat>宽屏</PresentationFormat>
  <Paragraphs>62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华文楷体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科比</dc:title>
  <dc:creator>2719491696@qq.com</dc:creator>
  <cp:lastModifiedBy>2719491696@qq.com</cp:lastModifiedBy>
  <cp:revision>59</cp:revision>
  <dcterms:created xsi:type="dcterms:W3CDTF">2020-12-15T14:39:02Z</dcterms:created>
  <dcterms:modified xsi:type="dcterms:W3CDTF">2020-12-26T12:34:59Z</dcterms:modified>
</cp:coreProperties>
</file>